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72" r:id="rId5"/>
    <p:sldId id="273" r:id="rId6"/>
    <p:sldId id="258" r:id="rId7"/>
    <p:sldId id="261" r:id="rId8"/>
    <p:sldId id="259" r:id="rId9"/>
    <p:sldId id="260" r:id="rId10"/>
    <p:sldId id="269" r:id="rId11"/>
    <p:sldId id="262" r:id="rId12"/>
    <p:sldId id="264" r:id="rId13"/>
    <p:sldId id="267" r:id="rId14"/>
    <p:sldId id="271" r:id="rId15"/>
    <p:sldId id="268" r:id="rId16"/>
    <p:sldId id="270" r:id="rId17"/>
    <p:sldId id="265"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3" autoAdjust="0"/>
    <p:restoredTop sz="94660"/>
  </p:normalViewPr>
  <p:slideViewPr>
    <p:cSldViewPr snapToGrid="0">
      <p:cViewPr varScale="1">
        <p:scale>
          <a:sx n="79" d="100"/>
          <a:sy n="79" d="100"/>
        </p:scale>
        <p:origin x="4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a:p>
        </p:txBody>
      </p:sp>
      <p:sp>
        <p:nvSpPr>
          <p:cNvPr id="3" name="Subtitle 2"/>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391A759-BFF8-4B5B-9ECE-D93AC303B331}"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fld>
            <a:endParaRPr lang="en-US"/>
          </a:p>
        </p:txBody>
      </p:sp>
      <p:sp>
        <p:nvSpPr>
          <p:cNvPr id="8" name="Rectangle 7"/>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a:p>
        </p:txBody>
      </p:sp>
      <p:sp>
        <p:nvSpPr>
          <p:cNvPr id="3" name="Text Placeholder 2"/>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fld>
            <a:endParaRPr lang="en-US"/>
          </a:p>
        </p:txBody>
      </p:sp>
      <p:sp>
        <p:nvSpPr>
          <p:cNvPr id="5" name="Footer Placeholder 4"/>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fld>
            <a:endParaRPr lang="en-US"/>
          </a:p>
        </p:txBody>
      </p:sp>
      <p:sp>
        <p:nvSpPr>
          <p:cNvPr id="14" name="Rectangle 13"/>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53"/>
          <p:cNvSpPr>
            <a:spLocks noGrp="1" noRot="1" noChangeAspect="1" noMove="1" noResize="1" noEditPoints="1" noAdjustHandles="1" noChangeArrowheads="1" noChangeShapeType="1" noTextEdit="1"/>
          </p:cNvSpPr>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oup of people standing in front of a computer&#10;&#10;AI-generated content may be incorrect."/>
          <p:cNvPicPr>
            <a:picLocks noChangeAspect="1"/>
          </p:cNvPicPr>
          <p:nvPr/>
        </p:nvPicPr>
        <p:blipFill>
          <a:blip r:embed="rId1"/>
          <a:srcRect t="1722" r="-1" b="-1"/>
          <a:stretch>
            <a:fillRect/>
          </a:stretch>
        </p:blipFill>
        <p:spPr>
          <a:xfrm>
            <a:off x="20" y="10"/>
            <a:ext cx="12188932" cy="6857990"/>
          </a:xfrm>
          <a:prstGeom prst="rect">
            <a:avLst/>
          </a:prstGeom>
        </p:spPr>
      </p:pic>
      <p:sp>
        <p:nvSpPr>
          <p:cNvPr id="1056" name="Rectangle 1055"/>
          <p:cNvSpPr>
            <a:spLocks noGrp="1" noRot="1" noChangeAspect="1" noMove="1" noResize="1" noEditPoints="1" noAdjustHandles="1" noChangeArrowheads="1" noChangeShapeType="1" noTextEdit="1"/>
          </p:cNvSpPr>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17870" y="978408"/>
            <a:ext cx="5021182" cy="2334248"/>
          </a:xfrm>
        </p:spPr>
        <p:txBody>
          <a:bodyPr anchor="t">
            <a:normAutofit/>
          </a:bodyPr>
          <a:lstStyle/>
          <a:p>
            <a:pPr>
              <a:lnSpc>
                <a:spcPct val="90000"/>
              </a:lnSpc>
            </a:pPr>
            <a:r>
              <a:rPr lang="en-US" sz="5000">
                <a:solidFill>
                  <a:srgbClr val="FFFFFF"/>
                </a:solidFill>
              </a:rPr>
              <a:t>Future of Work: At-Risk Jobs &amp; Essential Skills</a:t>
            </a:r>
            <a:endParaRPr lang="en-US" sz="5000">
              <a:solidFill>
                <a:srgbClr val="FFFFFF"/>
              </a:solidFill>
            </a:endParaRPr>
          </a:p>
        </p:txBody>
      </p:sp>
      <p:sp>
        <p:nvSpPr>
          <p:cNvPr id="3" name="Subtitle 2"/>
          <p:cNvSpPr>
            <a:spLocks noGrp="1"/>
          </p:cNvSpPr>
          <p:nvPr>
            <p:ph type="subTitle" idx="1"/>
          </p:nvPr>
        </p:nvSpPr>
        <p:spPr>
          <a:xfrm>
            <a:off x="517870" y="4482450"/>
            <a:ext cx="5040785" cy="1724029"/>
          </a:xfrm>
        </p:spPr>
        <p:txBody>
          <a:bodyPr anchor="t">
            <a:normAutofit/>
          </a:bodyPr>
          <a:lstStyle/>
          <a:p>
            <a:pPr>
              <a:lnSpc>
                <a:spcPct val="90000"/>
              </a:lnSpc>
            </a:pPr>
            <a:r>
              <a:rPr lang="en-US" sz="1700" b="1" i="0" dirty="0">
                <a:solidFill>
                  <a:srgbClr val="FFFFFF"/>
                </a:solidFill>
              </a:rPr>
              <a:t>Adapting to Automation &amp; AI</a:t>
            </a:r>
            <a:endParaRPr lang="en-US" sz="1700" b="1" i="0" dirty="0">
              <a:solidFill>
                <a:srgbClr val="FFFFFF"/>
              </a:solidFill>
            </a:endParaRPr>
          </a:p>
          <a:p>
            <a:pPr>
              <a:lnSpc>
                <a:spcPct val="90000"/>
              </a:lnSpc>
            </a:pPr>
            <a:endParaRPr lang="en-US" sz="1700" b="1" i="0" dirty="0">
              <a:solidFill>
                <a:srgbClr val="FFFFFF"/>
              </a:solidFill>
            </a:endParaRPr>
          </a:p>
          <a:p>
            <a:pPr>
              <a:lnSpc>
                <a:spcPct val="90000"/>
              </a:lnSpc>
            </a:pPr>
            <a:r>
              <a:rPr lang="en-US" sz="1700" b="1" i="0" dirty="0">
                <a:solidFill>
                  <a:srgbClr val="FFFFFF"/>
                </a:solidFill>
              </a:rPr>
              <a:t>Team Members:</a:t>
            </a:r>
            <a:endParaRPr lang="en-US" sz="1700" b="1" i="0" dirty="0">
              <a:solidFill>
                <a:srgbClr val="FFFFFF"/>
              </a:solidFill>
            </a:endParaRPr>
          </a:p>
          <a:p>
            <a:pPr>
              <a:lnSpc>
                <a:spcPct val="90000"/>
              </a:lnSpc>
            </a:pPr>
            <a:r>
              <a:rPr lang="en-US" sz="1700" b="1" i="0" dirty="0">
                <a:solidFill>
                  <a:srgbClr val="FFFFFF"/>
                </a:solidFill>
              </a:rPr>
              <a:t>Rayyan Dossani, Akbar Younsi, Saad Khan, Ali Hasnain, Umer Karim, Abdul Wahab</a:t>
            </a:r>
            <a:endParaRPr lang="en-US" sz="1700" b="1" i="0" dirty="0">
              <a:solidFill>
                <a:srgbClr val="FFFFFF"/>
              </a:solidFill>
            </a:endParaRPr>
          </a:p>
          <a:p>
            <a:pPr>
              <a:lnSpc>
                <a:spcPct val="90000"/>
              </a:lnSpc>
            </a:pPr>
            <a:endParaRPr lang="en-US" sz="1700" dirty="0">
              <a:solidFill>
                <a:srgbClr val="FFFFFF"/>
              </a:solidFill>
            </a:endParaRPr>
          </a:p>
        </p:txBody>
      </p:sp>
      <p:sp>
        <p:nvSpPr>
          <p:cNvPr id="1058" name="Rectangle 1057"/>
          <p:cNvSpPr>
            <a:spLocks noGrp="1" noRot="1" noChangeAspect="1" noMove="1" noResize="1" noEditPoints="1" noAdjustHandles="1" noChangeArrowheads="1" noChangeShapeType="1" noTextEdit="1"/>
          </p:cNvSpPr>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30901" y="783534"/>
            <a:ext cx="11496338" cy="5380671"/>
          </a:xfrm>
        </p:spPr>
        <p:txBody>
          <a:bodyPr anchor="t">
            <a:normAutofit fontScale="90000"/>
          </a:bodyPr>
          <a:lstStyle/>
          <a:p>
            <a:pPr>
              <a:lnSpc>
                <a:spcPct val="90000"/>
              </a:lnSpc>
            </a:pPr>
            <a:r>
              <a:rPr lang="en-US" sz="3600" dirty="0"/>
              <a:t>The Role of AI &amp; Human Collaboration:</a:t>
            </a:r>
            <a:br>
              <a:rPr lang="en-US" sz="1700" dirty="0"/>
            </a:br>
            <a:r>
              <a:rPr lang="en-US" sz="2000" b="0" dirty="0"/>
              <a:t>AI Will Not Replace But Enhance Human Work!</a:t>
            </a:r>
            <a:br>
              <a:rPr lang="en-US" sz="2000" b="0" dirty="0"/>
            </a:br>
            <a:br>
              <a:rPr lang="en-US" sz="2000" dirty="0"/>
            </a:br>
            <a:r>
              <a:rPr lang="en-US" sz="2000" b="1" dirty="0"/>
              <a:t>AI excels at:</a:t>
            </a:r>
            <a:br>
              <a:rPr lang="en-US" sz="2000" b="1" dirty="0"/>
            </a:br>
            <a:br>
              <a:rPr lang="en-US" sz="2000" dirty="0"/>
            </a:br>
            <a:r>
              <a:rPr lang="en-US" sz="2000" b="0" dirty="0"/>
              <a:t>Automating repetitive tasks</a:t>
            </a:r>
            <a:br>
              <a:rPr lang="en-US" sz="2000" b="0" dirty="0"/>
            </a:br>
            <a:br>
              <a:rPr lang="en-US" sz="2000" b="0" dirty="0"/>
            </a:br>
            <a:r>
              <a:rPr lang="en-US" sz="2000" b="0" dirty="0"/>
              <a:t>Processing large datasets</a:t>
            </a:r>
            <a:br>
              <a:rPr lang="en-US" sz="2000" b="0" dirty="0"/>
            </a:br>
            <a:br>
              <a:rPr lang="en-US" sz="2000" b="0" dirty="0"/>
            </a:br>
            <a:r>
              <a:rPr lang="en-US" sz="2000" b="0" dirty="0"/>
              <a:t>Improving efficiency</a:t>
            </a:r>
            <a:br>
              <a:rPr lang="en-US" sz="2000" b="0" dirty="0"/>
            </a:br>
            <a:br>
              <a:rPr lang="en-US" sz="2000" dirty="0"/>
            </a:br>
            <a:r>
              <a:rPr lang="en-US" sz="2000" b="1" dirty="0"/>
              <a:t>Humans excel at:</a:t>
            </a:r>
            <a:br>
              <a:rPr lang="en-US" sz="2000" b="1" dirty="0"/>
            </a:br>
            <a:br>
              <a:rPr lang="en-US" sz="2000" dirty="0"/>
            </a:br>
            <a:r>
              <a:rPr lang="en-US" sz="2000" b="0" dirty="0"/>
              <a:t>Creativity &amp; innovation</a:t>
            </a:r>
            <a:br>
              <a:rPr lang="en-US" sz="2000" b="0" dirty="0"/>
            </a:br>
            <a:br>
              <a:rPr lang="en-US" sz="2000" b="0" dirty="0"/>
            </a:br>
            <a:r>
              <a:rPr lang="en-US" sz="2000" b="0" dirty="0"/>
              <a:t>Emotional intelligence</a:t>
            </a:r>
            <a:br>
              <a:rPr lang="en-US" sz="2000" b="0" dirty="0"/>
            </a:br>
            <a:br>
              <a:rPr lang="en-US" sz="2000" b="0" dirty="0"/>
            </a:br>
            <a:r>
              <a:rPr lang="en-US" sz="2000" b="0" dirty="0"/>
              <a:t>Ethical decision-making</a:t>
            </a:r>
            <a:br>
              <a:rPr lang="en-US" sz="2000" b="0" dirty="0"/>
            </a:br>
            <a:br>
              <a:rPr lang="en-US" sz="2000" b="0" dirty="0"/>
            </a:br>
            <a:r>
              <a:rPr lang="en-US" sz="2000" b="0" dirty="0"/>
              <a:t>Future of Work = AI + Human Collaboration</a:t>
            </a:r>
            <a:br>
              <a:rPr lang="en-US" sz="2000" b="0" dirty="0"/>
            </a:br>
            <a:br>
              <a:rPr lang="en-US" sz="2000" dirty="0"/>
            </a:br>
            <a:br>
              <a:rPr lang="en-US" sz="1700" b="0" dirty="0"/>
            </a:br>
            <a:endParaRPr lang="en-US" sz="1700" b="0" dirty="0"/>
          </a:p>
        </p:txBody>
      </p:sp>
      <p:sp>
        <p:nvSpPr>
          <p:cNvPr id="9" name="Rectangle 8"/>
          <p:cNvSpPr>
            <a:spLocks noGrp="1" noRot="1" noChangeAspect="1" noMove="1" noResize="1" noEditPoints="1" noAdjustHandles="1" noChangeArrowheads="1" noChangeShapeType="1" noTextEdit="1"/>
          </p:cNvSpPr>
          <p:nvPr/>
        </p:nvSpPr>
        <p:spPr>
          <a:xfrm>
            <a:off x="3581401" y="508090"/>
            <a:ext cx="807507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a:off x="3581400" y="6209925"/>
            <a:ext cx="810195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870" y="743712"/>
            <a:ext cx="5956082" cy="5303520"/>
          </a:xfrm>
        </p:spPr>
        <p:txBody>
          <a:bodyPr>
            <a:normAutofit/>
          </a:bodyPr>
          <a:lstStyle/>
          <a:p>
            <a:r>
              <a:rPr lang="en-US" sz="3200" dirty="0"/>
              <a:t>The Future Workplace – What Will It Look Like?</a:t>
            </a:r>
            <a:br>
              <a:rPr lang="en-US" sz="3200" dirty="0"/>
            </a:br>
            <a:br>
              <a:rPr lang="en-US" sz="2000" dirty="0"/>
            </a:br>
            <a:r>
              <a:rPr lang="en-US" sz="2000" b="0" dirty="0"/>
              <a:t>Office Work: Hybrid work models (remote + in-person)</a:t>
            </a:r>
            <a:br>
              <a:rPr lang="en-US" sz="2000" b="0" dirty="0"/>
            </a:br>
            <a:br>
              <a:rPr lang="en-US" sz="2000" b="0" dirty="0"/>
            </a:br>
            <a:r>
              <a:rPr lang="en-US" sz="2000" b="0" dirty="0"/>
              <a:t>Automation</a:t>
            </a:r>
            <a:br>
              <a:rPr lang="en-US" sz="2000" b="0" dirty="0"/>
            </a:br>
            <a:br>
              <a:rPr lang="en-US" sz="2000" b="0" dirty="0"/>
            </a:br>
            <a:r>
              <a:rPr lang="en-US" sz="2000" b="0" dirty="0"/>
              <a:t>Gig Economy Growth</a:t>
            </a:r>
            <a:br>
              <a:rPr lang="en-US" sz="2000" b="0" dirty="0"/>
            </a:br>
            <a:br>
              <a:rPr lang="en-US" sz="2000" b="0" dirty="0"/>
            </a:br>
            <a:r>
              <a:rPr lang="en-US" sz="2000" b="0" dirty="0"/>
              <a:t>Augmented Reality (AR) &amp; Virtual Reality (VR)</a:t>
            </a:r>
            <a:br>
              <a:rPr lang="en-US" sz="2000" b="0" dirty="0"/>
            </a:br>
            <a:br>
              <a:rPr lang="en-US" sz="2000" b="0" dirty="0"/>
            </a:br>
            <a:br>
              <a:rPr lang="en-US" sz="2000" b="0" dirty="0"/>
            </a:br>
            <a:br>
              <a:rPr lang="en-US" sz="1600" b="0" dirty="0"/>
            </a:br>
            <a:endParaRPr lang="en-US" sz="1600" b="0" dirty="0"/>
          </a:p>
        </p:txBody>
      </p:sp>
      <p:pic>
        <p:nvPicPr>
          <p:cNvPr id="5" name="Picture 4" descr="A group of people in a room with computers and robots&#10;&#10;AI-generated content may be incorrec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73952" y="2755392"/>
            <a:ext cx="5502241" cy="3144137"/>
          </a:xfrm>
          <a:prstGeom prst="rect">
            <a:avLst/>
          </a:prstGeom>
        </p:spPr>
      </p:pic>
      <p:sp>
        <p:nvSpPr>
          <p:cNvPr id="7" name="Rectangle 4"/>
          <p:cNvSpPr>
            <a:spLocks noChangeArrowheads="1"/>
          </p:cNvSpPr>
          <p:nvPr/>
        </p:nvSpPr>
        <p:spPr bwMode="auto">
          <a:xfrm>
            <a:off x="517871" y="4765286"/>
            <a:ext cx="24935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i="0" u="none" strike="noStrike" cap="none" normalizeH="0" baseline="0" dirty="0">
                <a:ln>
                  <a:noFill/>
                </a:ln>
                <a:solidFill>
                  <a:schemeClr val="tx1"/>
                </a:solidFill>
                <a:effectLst/>
                <a:latin typeface="Arial" panose="020B0604020202020204" pitchFamily="34" charset="0"/>
              </a:rPr>
              <a:t>Workplace Evolution</a:t>
            </a:r>
            <a:endParaRPr kumimoji="0" lang="en-US" altLang="en-US" sz="180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870" y="755904"/>
            <a:ext cx="5407443" cy="5327904"/>
          </a:xfrm>
        </p:spPr>
        <p:txBody>
          <a:bodyPr>
            <a:normAutofit/>
          </a:bodyPr>
          <a:lstStyle/>
          <a:p>
            <a:r>
              <a:rPr lang="en-US" sz="2400" dirty="0"/>
              <a:t>Case Studies &amp; Real-World Examples:</a:t>
            </a:r>
            <a:br>
              <a:rPr lang="en-US" sz="2400" dirty="0"/>
            </a:br>
            <a:br>
              <a:rPr lang="en-US" sz="2400" dirty="0"/>
            </a:br>
            <a:r>
              <a:rPr lang="en-US" sz="2000" b="0" dirty="0"/>
              <a:t>• Tesla: AI-driven manufacturing and self-driving technology</a:t>
            </a:r>
            <a:br>
              <a:rPr lang="en-US" sz="2000" b="0" dirty="0"/>
            </a:br>
            <a:br>
              <a:rPr lang="en-US" sz="2000" b="0" dirty="0"/>
            </a:br>
            <a:r>
              <a:rPr lang="en-US" sz="2000" b="0" dirty="0"/>
              <a:t>• Amazon: Warehouse automation and smart logistics</a:t>
            </a:r>
            <a:br>
              <a:rPr lang="en-US" sz="2000" b="0" dirty="0"/>
            </a:br>
            <a:br>
              <a:rPr lang="en-US" sz="2000" b="0" dirty="0"/>
            </a:br>
            <a:r>
              <a:rPr lang="en-US" sz="2000" b="0" dirty="0"/>
              <a:t>• Google: AI in search, healthcare, and workplace productivity</a:t>
            </a:r>
            <a:br>
              <a:rPr lang="en-US" sz="2000" b="0" dirty="0"/>
            </a:br>
            <a:br>
              <a:rPr lang="en-US" sz="2000" b="0" dirty="0"/>
            </a:br>
            <a:r>
              <a:rPr lang="en-US" sz="2000" b="0" dirty="0"/>
              <a:t>• Success stories of professionals who adapted to AI-driven changes</a:t>
            </a:r>
            <a:br>
              <a:rPr lang="en-US" sz="2000" b="0" dirty="0"/>
            </a:br>
            <a:endParaRPr lang="en-US" sz="2000" b="0" dirty="0"/>
          </a:p>
        </p:txBody>
      </p:sp>
      <p:pic>
        <p:nvPicPr>
          <p:cNvPr id="7" name="Picture 6" descr="A collage of images of robots in a factory&#10;&#10;AI-generated content may be incorrec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66689" y="1426464"/>
            <a:ext cx="5584699" cy="373075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a:t>Impact of AI on Freelancing &amp; the Gig Economy:</a:t>
            </a:r>
            <a:br>
              <a:rPr lang="en-US" sz="2400" dirty="0"/>
            </a:br>
            <a:br>
              <a:rPr lang="en-US" sz="2400" dirty="0"/>
            </a:br>
            <a:r>
              <a:rPr lang="en-US" sz="2000" b="0" dirty="0"/>
              <a:t>• AI-powered platforms for freelancers</a:t>
            </a:r>
            <a:br>
              <a:rPr lang="en-US" sz="2000" b="0" dirty="0"/>
            </a:br>
            <a:br>
              <a:rPr lang="en-US" sz="2000" b="0" dirty="0"/>
            </a:br>
            <a:r>
              <a:rPr lang="en-US" sz="2000" b="0" dirty="0"/>
              <a:t>• How automation affects independent workers</a:t>
            </a:r>
            <a:br>
              <a:rPr lang="en-US" sz="2000" b="0" dirty="0"/>
            </a:br>
            <a:br>
              <a:rPr lang="en-US" sz="2000" b="0" dirty="0"/>
            </a:br>
            <a:r>
              <a:rPr lang="en-US" sz="2000" b="0" dirty="0"/>
              <a:t>• Future skills required for successful freelancing</a:t>
            </a:r>
            <a:br>
              <a:rPr lang="en-US" sz="2000" b="0" dirty="0"/>
            </a:br>
            <a:br>
              <a:rPr lang="en-US" sz="2000" b="0" dirty="0"/>
            </a:br>
            <a:r>
              <a:rPr lang="en-US" sz="2000" b="0" dirty="0"/>
              <a:t>• New gig opportunities in AI-powered fields</a:t>
            </a:r>
            <a:br>
              <a:rPr lang="en-US" sz="1200" dirty="0"/>
            </a:br>
            <a:endParaRPr lang="en-US" sz="24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51320" y="978408"/>
            <a:ext cx="4572000" cy="4572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870" y="731520"/>
            <a:ext cx="5127026" cy="5321114"/>
          </a:xfrm>
        </p:spPr>
        <p:txBody>
          <a:bodyPr>
            <a:normAutofit/>
          </a:bodyPr>
          <a:lstStyle/>
          <a:p>
            <a:r>
              <a:rPr lang="en-US" sz="2400" dirty="0"/>
              <a:t>Ethical &amp; Social Implications of AI in Work:</a:t>
            </a:r>
            <a:br>
              <a:rPr lang="en-US" sz="2400" dirty="0"/>
            </a:br>
            <a:br>
              <a:rPr lang="en-US" sz="2400" dirty="0"/>
            </a:br>
            <a:r>
              <a:rPr lang="en-US" sz="2000" b="0" dirty="0"/>
              <a:t>• Job displacement &amp; economic inequality</a:t>
            </a:r>
            <a:br>
              <a:rPr lang="en-US" sz="2000" b="0" dirty="0"/>
            </a:br>
            <a:br>
              <a:rPr lang="en-US" sz="2000" b="0" dirty="0"/>
            </a:br>
            <a:r>
              <a:rPr lang="en-US" sz="2000" b="0" dirty="0"/>
              <a:t>• AI bias and ethical concerns</a:t>
            </a:r>
            <a:br>
              <a:rPr lang="en-US" sz="2000" b="0" dirty="0"/>
            </a:br>
            <a:br>
              <a:rPr lang="en-US" sz="2000" b="0" dirty="0"/>
            </a:br>
            <a:r>
              <a:rPr lang="en-US" sz="2000" b="0" dirty="0"/>
              <a:t>• Workplace surveillance and privacy issues</a:t>
            </a:r>
            <a:br>
              <a:rPr lang="en-US" sz="2000" b="0" dirty="0"/>
            </a:br>
            <a:br>
              <a:rPr lang="en-US" sz="2000" b="0" dirty="0"/>
            </a:br>
            <a:r>
              <a:rPr lang="en-US" sz="2000" b="0" dirty="0"/>
              <a:t>• Government regulations and AI policies</a:t>
            </a:r>
            <a:br>
              <a:rPr lang="en-US" sz="2000" b="0" dirty="0"/>
            </a:br>
            <a:endParaRPr lang="en-US" sz="2000" b="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731520"/>
            <a:ext cx="4800600" cy="4800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870" y="978408"/>
            <a:ext cx="11344946" cy="5074226"/>
          </a:xfrm>
        </p:spPr>
        <p:txBody>
          <a:bodyPr>
            <a:normAutofit/>
          </a:bodyPr>
          <a:lstStyle/>
          <a:p>
            <a:r>
              <a:rPr lang="en-US" sz="2800" dirty="0"/>
              <a:t>Reskilling &amp; Upskilling Resources:</a:t>
            </a:r>
            <a:br>
              <a:rPr lang="en-US" sz="2800" dirty="0"/>
            </a:br>
            <a:br>
              <a:rPr lang="en-US" sz="2800" dirty="0"/>
            </a:br>
            <a:r>
              <a:rPr lang="en-US" sz="2000" b="0" dirty="0"/>
              <a:t>• Top online platforms: Coursera, Udemy, edX, LinkedIn Learning</a:t>
            </a:r>
            <a:br>
              <a:rPr lang="en-US" sz="2000" b="0" dirty="0"/>
            </a:br>
            <a:br>
              <a:rPr lang="en-US" sz="2000" b="0" dirty="0"/>
            </a:br>
            <a:r>
              <a:rPr lang="en-US" sz="2000" b="0" dirty="0"/>
              <a:t>• Government &amp; corporate training programs</a:t>
            </a:r>
            <a:br>
              <a:rPr lang="en-US" sz="2000" b="0" dirty="0"/>
            </a:br>
            <a:br>
              <a:rPr lang="en-US" sz="2000" b="0" dirty="0"/>
            </a:br>
            <a:r>
              <a:rPr lang="en-US" sz="2000" b="0" dirty="0"/>
              <a:t>• AI-focused certifications &amp; bootcamps</a:t>
            </a:r>
            <a:br>
              <a:rPr lang="en-US" sz="2000" b="0" dirty="0"/>
            </a:br>
            <a:br>
              <a:rPr lang="en-US" sz="2000" b="0" dirty="0"/>
            </a:br>
            <a:r>
              <a:rPr lang="en-US" sz="2000" b="0" dirty="0"/>
              <a:t>• Importance of continuous learning &amp; adaptability</a:t>
            </a:r>
            <a:br>
              <a:rPr lang="en-US" sz="1400" dirty="0"/>
            </a:br>
            <a:endParaRPr lang="en-US" sz="2800" dirty="0"/>
          </a:p>
        </p:txBody>
      </p:sp>
      <p:pic>
        <p:nvPicPr>
          <p:cNvPr id="2052" name="Picture 4" descr="Udem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8621500">
            <a:off x="6700791" y="3411709"/>
            <a:ext cx="1802033" cy="18020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edX? | Open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9273" y="2015993"/>
            <a:ext cx="295275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ofile for Linked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0613" y="3814859"/>
            <a:ext cx="2141410" cy="2141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583" y="734568"/>
            <a:ext cx="7860937" cy="5081016"/>
          </a:xfrm>
        </p:spPr>
        <p:txBody>
          <a:bodyPr>
            <a:normAutofit fontScale="90000"/>
          </a:bodyPr>
          <a:lstStyle/>
          <a:p>
            <a:r>
              <a:rPr lang="en-US" sz="3200" dirty="0"/>
              <a:t>Conclusion &amp; Call to Action:</a:t>
            </a:r>
            <a:br>
              <a:rPr lang="en-US" sz="3200" dirty="0"/>
            </a:br>
            <a:r>
              <a:rPr lang="en-US" sz="2400" b="1" dirty="0"/>
              <a:t>Key Takeaways:</a:t>
            </a:r>
            <a:br>
              <a:rPr lang="en-US" sz="2400" b="1" dirty="0"/>
            </a:br>
            <a:br>
              <a:rPr lang="en-US" sz="2200" dirty="0"/>
            </a:br>
            <a:r>
              <a:rPr lang="en-US" sz="2200" b="0" dirty="0"/>
              <a:t>Some jobs will decline, but new opportunities will arise.</a:t>
            </a:r>
            <a:br>
              <a:rPr lang="en-US" sz="2200" b="0" dirty="0"/>
            </a:br>
            <a:br>
              <a:rPr lang="en-US" sz="2200" b="0" dirty="0"/>
            </a:br>
            <a:r>
              <a:rPr lang="en-US" sz="2200" b="0" dirty="0"/>
              <a:t>AI will complement human skills, not completely replace them.</a:t>
            </a:r>
            <a:br>
              <a:rPr lang="en-US" sz="2200" b="0" dirty="0"/>
            </a:br>
            <a:br>
              <a:rPr lang="en-US" sz="2200" b="0" dirty="0"/>
            </a:br>
            <a:r>
              <a:rPr lang="en-US" sz="2200" b="0" dirty="0"/>
              <a:t>Lifelong learning and adaptability are crucial for career success.</a:t>
            </a:r>
            <a:br>
              <a:rPr lang="en-US" sz="2200" b="0" dirty="0"/>
            </a:br>
            <a:br>
              <a:rPr lang="en-US" sz="2200" b="0" dirty="0"/>
            </a:br>
            <a:r>
              <a:rPr lang="en-US" sz="2200" b="0" dirty="0"/>
              <a:t>Invest in upskilling and embrace new technologies.</a:t>
            </a:r>
            <a:br>
              <a:rPr lang="en-US" sz="2200" b="0" dirty="0"/>
            </a:br>
            <a:br>
              <a:rPr lang="en-US" sz="2200" b="0" dirty="0"/>
            </a:br>
            <a:r>
              <a:rPr lang="en-US" sz="2200" dirty="0"/>
              <a:t>Question for the Audience:</a:t>
            </a:r>
            <a:br>
              <a:rPr lang="en-US" sz="2200" b="0" dirty="0"/>
            </a:br>
            <a:br>
              <a:rPr lang="en-US" sz="2200" b="0" dirty="0"/>
            </a:br>
            <a:r>
              <a:rPr lang="en-US" sz="2200" b="0" dirty="0"/>
              <a:t>“What steps will you take today to secure your future career?”</a:t>
            </a:r>
            <a:br>
              <a:rPr lang="en-US" sz="2200" b="0" dirty="0"/>
            </a:br>
            <a:br>
              <a:rPr lang="en-US" sz="1050" dirty="0"/>
            </a:br>
            <a:endParaRPr lang="en-US" sz="3200" dirty="0"/>
          </a:p>
        </p:txBody>
      </p:sp>
      <p:pic>
        <p:nvPicPr>
          <p:cNvPr id="4" name="Picture 3" descr="A cartoon of a person and a robot&#10;&#10;AI-generated content may be incorrec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63854" y="1042416"/>
            <a:ext cx="4135537" cy="413553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Be polite to robots : r/funny"/>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5" name="AutoShape 6" descr="Be polite to robots : r/funny"/>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2168" y="934212"/>
            <a:ext cx="4989576" cy="4989576"/>
          </a:xfrm>
          <a:prstGeom prst="rect">
            <a:avLst/>
          </a:prstGeom>
        </p:spPr>
      </p:pic>
      <p:sp>
        <p:nvSpPr>
          <p:cNvPr id="12" name="TextBox 11"/>
          <p:cNvSpPr txBox="1"/>
          <p:nvPr/>
        </p:nvSpPr>
        <p:spPr>
          <a:xfrm>
            <a:off x="6620256" y="2287250"/>
            <a:ext cx="5205984" cy="2123658"/>
          </a:xfrm>
          <a:prstGeom prst="rect">
            <a:avLst/>
          </a:prstGeom>
          <a:noFill/>
        </p:spPr>
        <p:txBody>
          <a:bodyPr wrap="square" rtlCol="0">
            <a:spAutoFit/>
          </a:bodyPr>
          <a:lstStyle/>
          <a:p>
            <a:pPr algn="ctr"/>
            <a:r>
              <a:rPr lang="en-US" sz="4400" b="1" dirty="0"/>
              <a:t>THE END </a:t>
            </a:r>
            <a:endParaRPr lang="en-US" sz="4400" b="1" dirty="0"/>
          </a:p>
          <a:p>
            <a:pPr algn="ctr"/>
            <a:endParaRPr lang="en-US" sz="4400" b="1" dirty="0"/>
          </a:p>
          <a:p>
            <a:pPr algn="ctr"/>
            <a:r>
              <a:rPr lang="en-US" sz="4400" b="1" dirty="0"/>
              <a:t>THANK YOU!</a:t>
            </a:r>
            <a:endParaRPr lang="en-US" sz="4400" b="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p:cNvSpPr>
            <a:spLocks noGrp="1" noRot="1" noChangeAspect="1" noMove="1" noResize="1" noEditPoints="1" noAdjustHandles="1" noChangeArrowheads="1" noChangeShapeType="1" noTextEdit="1"/>
          </p:cNvSpPr>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17868" y="978407"/>
            <a:ext cx="11381523" cy="5646495"/>
          </a:xfrm>
        </p:spPr>
        <p:txBody>
          <a:bodyPr anchor="t">
            <a:normAutofit/>
          </a:bodyPr>
          <a:lstStyle/>
          <a:p>
            <a:pPr>
              <a:lnSpc>
                <a:spcPct val="90000"/>
              </a:lnSpc>
            </a:pPr>
            <a:r>
              <a:rPr lang="en-US" sz="3200" dirty="0"/>
              <a:t>Introduction:</a:t>
            </a:r>
            <a:br>
              <a:rPr lang="en-US" sz="2200" dirty="0"/>
            </a:br>
            <a:br>
              <a:rPr lang="en-US" sz="2200" dirty="0"/>
            </a:br>
            <a:r>
              <a:rPr lang="en-US" sz="2200" b="0" dirty="0"/>
              <a:t>Technology is evolving at a rapid pace, and it is reshaping the job market. Some jobs are being replaced by automation and AI, while new opportunities are emerging. This presentation explores which jobs are at risk and the skills that will be crucial for the future workforce.</a:t>
            </a:r>
            <a:br>
              <a:rPr lang="en-US" sz="2200" dirty="0"/>
            </a:br>
            <a:br>
              <a:rPr lang="en-US" sz="2200" dirty="0"/>
            </a:br>
            <a:r>
              <a:rPr lang="en-US" sz="2200" dirty="0"/>
              <a:t>Key Questions:</a:t>
            </a:r>
            <a:br>
              <a:rPr lang="en-US" sz="2200" dirty="0"/>
            </a:br>
            <a:br>
              <a:rPr lang="en-US" sz="2200" dirty="0"/>
            </a:br>
            <a:r>
              <a:rPr lang="en-US" sz="2200" b="0" dirty="0"/>
              <a:t>Which jobs are at risk due to automation?</a:t>
            </a:r>
            <a:br>
              <a:rPr lang="en-US" sz="2200" b="0" dirty="0"/>
            </a:br>
            <a:br>
              <a:rPr lang="en-US" sz="2200" b="0" dirty="0"/>
            </a:br>
            <a:r>
              <a:rPr lang="en-US" sz="2200" b="0" dirty="0"/>
              <a:t>What skills will be in high demand in the future?</a:t>
            </a:r>
            <a:br>
              <a:rPr lang="en-US" sz="1800" b="0" dirty="0"/>
            </a:br>
            <a:endParaRPr lang="en-US" sz="1800" b="0" dirty="0"/>
          </a:p>
        </p:txBody>
      </p:sp>
      <p:sp>
        <p:nvSpPr>
          <p:cNvPr id="2057" name="Rectangle 2056"/>
          <p:cNvSpPr>
            <a:spLocks noGrp="1" noRot="1" noChangeAspect="1" noMove="1" noResize="1" noEditPoints="1" noAdjustHandles="1" noChangeArrowheads="1" noChangeShapeType="1" noTextEdit="1"/>
          </p:cNvSpPr>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p:cNvSpPr>
            <a:spLocks noGrp="1" noRot="1" noChangeAspect="1" noMove="1" noResize="1" noEditPoints="1" noAdjustHandles="1" noChangeArrowheads="1" noChangeShapeType="1" noTextEdit="1"/>
          </p:cNvSpPr>
          <p:nvPr/>
        </p:nvSpPr>
        <p:spPr>
          <a:xfrm>
            <a:off x="7161513" y="6300216"/>
            <a:ext cx="452183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1793" y="795528"/>
            <a:ext cx="6130655" cy="5074226"/>
          </a:xfrm>
        </p:spPr>
        <p:txBody>
          <a:bodyPr>
            <a:normAutofit fontScale="90000"/>
          </a:bodyPr>
          <a:lstStyle/>
          <a:p>
            <a:r>
              <a:rPr lang="en-US" sz="2400" dirty="0"/>
              <a:t>Future of Work: Expert Opinions &amp; Trends:</a:t>
            </a:r>
            <a:br>
              <a:rPr lang="en-US" sz="2400" dirty="0"/>
            </a:br>
            <a:br>
              <a:rPr lang="en-US" sz="2400" dirty="0"/>
            </a:br>
            <a:br>
              <a:rPr lang="en-US" sz="2400" dirty="0"/>
            </a:br>
            <a:br>
              <a:rPr lang="en-US" sz="2400" dirty="0"/>
            </a:br>
            <a:br>
              <a:rPr lang="en-US" sz="2400" dirty="0"/>
            </a:br>
            <a:br>
              <a:rPr lang="en-US" sz="2400" dirty="0"/>
            </a:br>
            <a:r>
              <a:rPr lang="en-US" sz="2400" dirty="0"/>
              <a:t>     </a:t>
            </a:r>
            <a:br>
              <a:rPr lang="en-US" sz="2400" dirty="0"/>
            </a:br>
            <a:br>
              <a:rPr lang="en-US" sz="2400" dirty="0"/>
            </a:br>
            <a:br>
              <a:rPr lang="en-US" sz="2400" dirty="0"/>
            </a:br>
            <a:br>
              <a:rPr lang="en-US" sz="2400" dirty="0"/>
            </a:br>
            <a:br>
              <a:rPr lang="en-US" sz="2400" dirty="0"/>
            </a:br>
            <a:br>
              <a:rPr lang="en-US" sz="2400" dirty="0"/>
            </a:br>
            <a:br>
              <a:rPr lang="en-US" sz="2400" dirty="0"/>
            </a:br>
            <a:endParaRPr lang="en-US" sz="2400" dirty="0"/>
          </a:p>
        </p:txBody>
      </p:sp>
      <p:sp>
        <p:nvSpPr>
          <p:cNvPr id="13" name="Rectangle 9"/>
          <p:cNvSpPr>
            <a:spLocks noChangeArrowheads="1"/>
          </p:cNvSpPr>
          <p:nvPr/>
        </p:nvSpPr>
        <p:spPr bwMode="auto">
          <a:xfrm rot="10800000" flipV="1">
            <a:off x="501793" y="1485981"/>
            <a:ext cx="478953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Elon Musk: </a:t>
            </a:r>
            <a:r>
              <a:rPr kumimoji="0" lang="en-US" altLang="en-US" sz="1800" b="0" i="1" u="none" strike="noStrike" cap="none" normalizeH="0" baseline="0" dirty="0">
                <a:ln>
                  <a:noFill/>
                </a:ln>
                <a:solidFill>
                  <a:schemeClr val="tx1"/>
                </a:solidFill>
                <a:effectLst/>
                <a:latin typeface="Arial" panose="020B0604020202020204" pitchFamily="34" charset="0"/>
              </a:rPr>
              <a:t>"</a:t>
            </a:r>
            <a:r>
              <a:rPr kumimoji="0" lang="en-US" altLang="en-US" sz="1800" b="0" u="none" strike="noStrike" cap="none" normalizeH="0" baseline="0" dirty="0">
                <a:ln>
                  <a:noFill/>
                </a:ln>
                <a:solidFill>
                  <a:schemeClr val="tx1"/>
                </a:solidFill>
                <a:effectLst/>
                <a:latin typeface="Arial" panose="020B0604020202020204" pitchFamily="34" charset="0"/>
              </a:rPr>
              <a:t>AI will be the best or worst thing ever for humanity. We must be careful.“</a:t>
            </a:r>
            <a:endParaRPr kumimoji="0" lang="en-US" altLang="en-US" sz="1800" b="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Sundar Pichai (Google CEO):</a:t>
            </a:r>
            <a:r>
              <a:rPr kumimoji="0" lang="en-US" altLang="en-US" sz="1800" i="1"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a:t>
            </a:r>
            <a:r>
              <a:rPr kumimoji="0" lang="en-US" altLang="en-US" sz="1800" u="none" strike="noStrike" cap="none" normalizeH="0" baseline="0" dirty="0">
                <a:ln>
                  <a:noFill/>
                </a:ln>
                <a:solidFill>
                  <a:schemeClr val="tx1"/>
                </a:solidFill>
                <a:effectLst/>
                <a:latin typeface="Arial" panose="020B0604020202020204" pitchFamily="34" charset="0"/>
              </a:rPr>
              <a:t>AI will be more profound than fire or electricity.“</a:t>
            </a:r>
            <a:endParaRPr kumimoji="0" lang="en-US" altLang="en-US" sz="180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pPr>
            <a:endParaRPr lang="en-US" altLang="en-US"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pPr>
            <a:endParaRPr kumimoji="0" lang="en-US" altLang="en-US" sz="180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Andrew Ng (AI Expert): </a:t>
            </a:r>
            <a:r>
              <a:rPr kumimoji="0" lang="en-US" altLang="en-US" sz="1800" b="0" u="none" strike="noStrike" cap="none" normalizeH="0" baseline="0" dirty="0">
                <a:ln>
                  <a:noFill/>
                </a:ln>
                <a:solidFill>
                  <a:schemeClr val="tx1"/>
                </a:solidFill>
                <a:effectLst/>
                <a:latin typeface="Arial" panose="020B0604020202020204" pitchFamily="34" charset="0"/>
              </a:rPr>
              <a:t>"AI is the new electricity—it will transform every industry."</a:t>
            </a:r>
            <a:endParaRPr kumimoji="0" lang="en-US" altLang="en-US" sz="1800" b="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5"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95231" y="2863181"/>
            <a:ext cx="215265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Elon Musk: Biography, Entrepreneu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448" y="775369"/>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Andrew Ng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492" y="3601369"/>
            <a:ext cx="1933575" cy="2371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anim calcmode="lin" valueType="num">
                                      <p:cBhvr additive="base">
                                        <p:cTn id="1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xEl>
                                              <p:pRg st="8" end="8"/>
                                            </p:txEl>
                                          </p:spTgt>
                                        </p:tgtEl>
                                        <p:attrNameLst>
                                          <p:attrName>style.visibility</p:attrName>
                                        </p:attrNameLst>
                                      </p:cBhvr>
                                      <p:to>
                                        <p:strVal val="visible"/>
                                      </p:to>
                                    </p:set>
                                    <p:anim calcmode="lin" valueType="num">
                                      <p:cBhvr additive="base">
                                        <p:cTn id="15"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870" y="381000"/>
            <a:ext cx="8223794" cy="5074226"/>
          </a:xfrm>
        </p:spPr>
        <p:txBody>
          <a:bodyPr>
            <a:normAutofit/>
          </a:bodyPr>
          <a:lstStyle/>
          <a:p>
            <a:br>
              <a:rPr lang="en-US" sz="2000" b="0" dirty="0"/>
            </a:br>
            <a:br>
              <a:rPr lang="en-US" sz="2000" b="0" dirty="0"/>
            </a:br>
            <a:r>
              <a:rPr lang="en-US" sz="2000" dirty="0"/>
              <a:t>World Economic Forum (WEF) Report:</a:t>
            </a:r>
            <a:br>
              <a:rPr lang="en-US" sz="2000" b="0" dirty="0"/>
            </a:br>
            <a:r>
              <a:rPr lang="en-US" sz="2000" b="0" dirty="0"/>
              <a:t>By 2025, automation will create 97 million new jobs but displace 85 million.</a:t>
            </a:r>
            <a:br>
              <a:rPr lang="en-US" sz="2000" b="0" dirty="0"/>
            </a:br>
            <a:br>
              <a:rPr lang="en-US" sz="2000" b="0" dirty="0"/>
            </a:br>
            <a:br>
              <a:rPr lang="en-US" sz="2000" b="0" dirty="0"/>
            </a:br>
            <a:r>
              <a:rPr lang="en-US" sz="2000" dirty="0"/>
              <a:t>McKinsey Global Institute:</a:t>
            </a:r>
            <a:br>
              <a:rPr lang="en-US" sz="2000" b="0" dirty="0"/>
            </a:br>
            <a:r>
              <a:rPr lang="en-US" sz="2000" b="0" dirty="0"/>
              <a:t>AI will automate 30% of tasks in most industries by 2030.</a:t>
            </a:r>
            <a:br>
              <a:rPr lang="en-US" sz="2000" b="0" dirty="0"/>
            </a:br>
            <a:br>
              <a:rPr lang="en-US" sz="2000" b="0" dirty="0"/>
            </a:br>
            <a:br>
              <a:rPr lang="en-US" sz="2000" b="0" dirty="0"/>
            </a:br>
            <a:r>
              <a:rPr lang="en-US" sz="2000" dirty="0"/>
              <a:t>PwC Report:</a:t>
            </a:r>
            <a:br>
              <a:rPr lang="en-US" sz="2000" b="0" dirty="0"/>
            </a:br>
            <a:r>
              <a:rPr lang="en-US" sz="2000" b="0" dirty="0"/>
              <a:t>AI will contribute $15.7 trillion to the global economy by 2030.</a:t>
            </a:r>
            <a:br>
              <a:rPr lang="en-US" sz="800" dirty="0"/>
            </a:br>
            <a:br>
              <a:rPr lang="en-US" sz="2000" b="0" dirty="0"/>
            </a:br>
            <a:endParaRPr lang="en-US" sz="2000" b="0" dirty="0"/>
          </a:p>
        </p:txBody>
      </p:sp>
      <p:pic>
        <p:nvPicPr>
          <p:cNvPr id="2050" name="Picture 2" descr="Global risks 2025: WEF highlights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24022" y="805366"/>
            <a:ext cx="2668234" cy="14942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cKinsey &amp; Company | CDT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346" y="2824162"/>
            <a:ext cx="3470910" cy="11131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wC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8571" y="4185734"/>
            <a:ext cx="1968880" cy="1495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17871" y="712660"/>
            <a:ext cx="5821969" cy="5375746"/>
          </a:xfrm>
        </p:spPr>
        <p:txBody>
          <a:bodyPr anchor="t">
            <a:noAutofit/>
          </a:bodyPr>
          <a:lstStyle/>
          <a:p>
            <a:pPr>
              <a:lnSpc>
                <a:spcPct val="90000"/>
              </a:lnSpc>
            </a:pPr>
            <a:r>
              <a:rPr lang="en-US" sz="3200" dirty="0">
                <a:solidFill>
                  <a:schemeClr val="tx2"/>
                </a:solidFill>
              </a:rPr>
              <a:t>Jobs at Risk (Automation &amp; AI Impact):</a:t>
            </a:r>
            <a:br>
              <a:rPr lang="en-US" sz="2000" dirty="0">
                <a:solidFill>
                  <a:schemeClr val="tx2"/>
                </a:solidFill>
              </a:rPr>
            </a:br>
            <a:br>
              <a:rPr lang="en-US" sz="2000" dirty="0">
                <a:solidFill>
                  <a:schemeClr val="tx2"/>
                </a:solidFill>
              </a:rPr>
            </a:br>
            <a:r>
              <a:rPr lang="en-US" sz="2000" b="0" dirty="0">
                <a:solidFill>
                  <a:schemeClr val="tx2"/>
                </a:solidFill>
              </a:rPr>
              <a:t>Manufacturing &amp; Assembly</a:t>
            </a:r>
            <a:br>
              <a:rPr lang="en-US" sz="2000" b="0" dirty="0">
                <a:solidFill>
                  <a:schemeClr val="tx2"/>
                </a:solidFill>
              </a:rPr>
            </a:br>
            <a:br>
              <a:rPr lang="en-US" sz="2000" b="0" dirty="0">
                <a:solidFill>
                  <a:schemeClr val="tx2"/>
                </a:solidFill>
              </a:rPr>
            </a:br>
            <a:r>
              <a:rPr lang="en-US" sz="2000" b="0" dirty="0">
                <a:solidFill>
                  <a:schemeClr val="tx2"/>
                </a:solidFill>
              </a:rPr>
              <a:t>Retail &amp; Cashiers </a:t>
            </a:r>
            <a:br>
              <a:rPr lang="en-US" sz="2000" b="0" dirty="0">
                <a:solidFill>
                  <a:schemeClr val="tx2"/>
                </a:solidFill>
              </a:rPr>
            </a:br>
            <a:br>
              <a:rPr lang="en-US" sz="2000" dirty="0">
                <a:solidFill>
                  <a:schemeClr val="tx2"/>
                </a:solidFill>
              </a:rPr>
            </a:br>
            <a:r>
              <a:rPr lang="en-US" sz="2000" b="0" dirty="0">
                <a:solidFill>
                  <a:schemeClr val="tx2"/>
                </a:solidFill>
              </a:rPr>
              <a:t> Data Entry &amp; Clerical Work </a:t>
            </a:r>
            <a:br>
              <a:rPr lang="en-US" sz="2000" b="0" dirty="0">
                <a:solidFill>
                  <a:schemeClr val="tx2"/>
                </a:solidFill>
              </a:rPr>
            </a:br>
            <a:br>
              <a:rPr lang="en-US" sz="2000" b="0" dirty="0">
                <a:solidFill>
                  <a:schemeClr val="tx2"/>
                </a:solidFill>
              </a:rPr>
            </a:br>
            <a:r>
              <a:rPr lang="en-US" sz="2000" b="0" dirty="0">
                <a:solidFill>
                  <a:schemeClr val="tx2"/>
                </a:solidFill>
              </a:rPr>
              <a:t>Telemarketing &amp; Customer Service</a:t>
            </a:r>
            <a:br>
              <a:rPr lang="en-US" sz="2000" b="0" dirty="0">
                <a:solidFill>
                  <a:schemeClr val="tx2"/>
                </a:solidFill>
              </a:rPr>
            </a:br>
            <a:br>
              <a:rPr lang="en-US" sz="2000" b="0" dirty="0">
                <a:solidFill>
                  <a:schemeClr val="tx2"/>
                </a:solidFill>
              </a:rPr>
            </a:br>
            <a:r>
              <a:rPr lang="en-US" sz="2000" b="0" dirty="0">
                <a:solidFill>
                  <a:schemeClr val="tx2"/>
                </a:solidFill>
              </a:rPr>
              <a:t> Transportation (Drivers, Delivery Workers)</a:t>
            </a:r>
            <a:endParaRPr lang="en-US" sz="2000" b="0" dirty="0">
              <a:solidFill>
                <a:schemeClr val="tx2"/>
              </a:solidFill>
            </a:endParaRPr>
          </a:p>
        </p:txBody>
      </p:sp>
      <p:sp>
        <p:nvSpPr>
          <p:cNvPr id="14" name="Rectangle 13"/>
          <p:cNvSpPr>
            <a:spLocks noGrp="1" noRot="1" noChangeAspect="1" noMove="1" noResize="1" noEditPoints="1" noAdjustHandles="1" noChangeArrowheads="1" noChangeShapeType="1" noTextEdit="1"/>
          </p:cNvSpPr>
          <p:nvPr/>
        </p:nvSpPr>
        <p:spPr>
          <a:xfrm>
            <a:off x="517871" y="508090"/>
            <a:ext cx="346642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7711" y="1619049"/>
            <a:ext cx="4666038" cy="3194777"/>
          </a:xfrm>
          <a:prstGeom prst="rect">
            <a:avLst/>
          </a:prstGeom>
        </p:spPr>
      </p:pic>
      <p:sp>
        <p:nvSpPr>
          <p:cNvPr id="16" name="Rectangle 15"/>
          <p:cNvSpPr>
            <a:spLocks noGrp="1" noRot="1" noChangeAspect="1" noMove="1" noResize="1" noEditPoints="1" noAdjustHandles="1" noChangeArrowheads="1" noChangeShapeType="1" noTextEdit="1"/>
          </p:cNvSpPr>
          <p:nvPr/>
        </p:nvSpPr>
        <p:spPr>
          <a:xfrm>
            <a:off x="521208" y="6299535"/>
            <a:ext cx="3465681"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678" y="682752"/>
            <a:ext cx="5724434" cy="5730240"/>
          </a:xfrm>
        </p:spPr>
        <p:txBody>
          <a:bodyPr>
            <a:normAutofit/>
          </a:bodyPr>
          <a:lstStyle/>
          <a:p>
            <a:r>
              <a:rPr lang="en-US" sz="3100" b="1" dirty="0"/>
              <a:t>Industry-Wise Impact of AI &amp; Automation</a:t>
            </a:r>
            <a:br>
              <a:rPr lang="en-US" sz="2000" b="1" dirty="0"/>
            </a:br>
            <a:br>
              <a:rPr lang="en-US" sz="1200" b="1" dirty="0"/>
            </a:br>
            <a:r>
              <a:rPr lang="en-US" sz="1800" b="1" dirty="0"/>
              <a:t>Key Industries Affected:</a:t>
            </a:r>
            <a:br>
              <a:rPr lang="en-US" sz="1800" b="1" dirty="0"/>
            </a:br>
            <a:br>
              <a:rPr lang="en-US" sz="1200" dirty="0"/>
            </a:br>
            <a:r>
              <a:rPr lang="en-US" sz="1200" dirty="0"/>
              <a:t>📉 </a:t>
            </a:r>
            <a:r>
              <a:rPr lang="en-US" sz="1600" b="1" dirty="0"/>
              <a:t>Declining Sectors:</a:t>
            </a:r>
            <a:br>
              <a:rPr lang="en-US" sz="1600" b="1" dirty="0"/>
            </a:br>
            <a:br>
              <a:rPr lang="en-US" sz="1700" dirty="0"/>
            </a:br>
            <a:r>
              <a:rPr lang="en-US" sz="1700" b="0" dirty="0"/>
              <a:t>Manufacturing      Retail</a:t>
            </a:r>
            <a:br>
              <a:rPr lang="en-US" sz="1700" b="0" dirty="0"/>
            </a:br>
            <a:br>
              <a:rPr lang="en-US" sz="1700" b="0" dirty="0"/>
            </a:br>
            <a:r>
              <a:rPr lang="en-US" sz="1700" b="0" dirty="0"/>
              <a:t>Transport      Administration </a:t>
            </a:r>
            <a:br>
              <a:rPr lang="en-US" sz="1400" b="0" dirty="0"/>
            </a:br>
            <a:br>
              <a:rPr lang="en-US" sz="1200" dirty="0"/>
            </a:br>
            <a:r>
              <a:rPr lang="en-US" sz="1600" dirty="0"/>
              <a:t>📈 </a:t>
            </a:r>
            <a:r>
              <a:rPr lang="en-US" sz="1600" b="1" dirty="0"/>
              <a:t>Growing Sectors:</a:t>
            </a:r>
            <a:br>
              <a:rPr lang="en-US" sz="1600" b="1" dirty="0"/>
            </a:br>
            <a:br>
              <a:rPr lang="en-US" sz="1200" dirty="0"/>
            </a:br>
            <a:r>
              <a:rPr lang="en-US" sz="1700" b="0" dirty="0"/>
              <a:t>Tech &amp; AI      Healthcare</a:t>
            </a:r>
            <a:br>
              <a:rPr lang="en-US" sz="1700" b="0" dirty="0"/>
            </a:br>
            <a:br>
              <a:rPr lang="en-US" sz="1700" b="0" dirty="0"/>
            </a:br>
            <a:r>
              <a:rPr lang="en-US" sz="1700" b="0" dirty="0"/>
              <a:t>Green Energy      Cybersecurity</a:t>
            </a:r>
            <a:br>
              <a:rPr lang="en-US" sz="1200" dirty="0"/>
            </a:br>
            <a:endParaRPr lang="en-US" sz="12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42560" y="1407632"/>
            <a:ext cx="6283268" cy="46147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1"/>
          <p:cNvSpPr>
            <a:spLocks noGrp="1" noRot="1" noChangeAspect="1" noMove="1" noResize="1" noEditPoints="1" noAdjustHandles="1" noChangeArrowheads="1" noChangeShapeType="1" noTextEdit="1"/>
          </p:cNvSpPr>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9" name="Rectangle 410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3" name="Rectangle 4102"/>
          <p:cNvSpPr>
            <a:spLocks noGrp="1" noRot="1" noChangeAspect="1" noMove="1" noResize="1" noEditPoints="1" noAdjustHandles="1" noChangeArrowheads="1" noChangeShapeType="1" noTextEdit="1"/>
          </p:cNvSpPr>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3648" y="788278"/>
            <a:ext cx="4400390" cy="5232448"/>
          </a:xfrm>
        </p:spPr>
        <p:txBody>
          <a:bodyPr anchor="t">
            <a:normAutofit/>
          </a:bodyPr>
          <a:lstStyle/>
          <a:p>
            <a:pPr>
              <a:lnSpc>
                <a:spcPct val="90000"/>
              </a:lnSpc>
            </a:pPr>
            <a:r>
              <a:rPr lang="en-US" sz="2800" dirty="0">
                <a:solidFill>
                  <a:schemeClr val="tx2"/>
                </a:solidFill>
              </a:rPr>
              <a:t>Emerging &amp; Resilient Jobs:</a:t>
            </a:r>
            <a:br>
              <a:rPr lang="en-US" sz="1200" dirty="0">
                <a:solidFill>
                  <a:schemeClr val="tx2"/>
                </a:solidFill>
              </a:rPr>
            </a:br>
            <a:br>
              <a:rPr lang="en-US" sz="1200" dirty="0">
                <a:solidFill>
                  <a:schemeClr val="tx2"/>
                </a:solidFill>
              </a:rPr>
            </a:br>
            <a:r>
              <a:rPr lang="en-US" sz="1800" dirty="0">
                <a:solidFill>
                  <a:schemeClr val="tx2"/>
                </a:solidFill>
              </a:rPr>
              <a:t>High-Growth Job Sectors:</a:t>
            </a:r>
            <a:br>
              <a:rPr lang="en-US" sz="1800" dirty="0">
                <a:solidFill>
                  <a:schemeClr val="tx2"/>
                </a:solidFill>
              </a:rPr>
            </a:br>
            <a:br>
              <a:rPr lang="en-US" sz="1500" dirty="0">
                <a:solidFill>
                  <a:schemeClr val="tx2"/>
                </a:solidFill>
              </a:rPr>
            </a:br>
            <a:r>
              <a:rPr lang="en-US" sz="2000" b="0" dirty="0">
                <a:solidFill>
                  <a:schemeClr val="tx2"/>
                </a:solidFill>
              </a:rPr>
              <a:t>AI &amp; Machine Learning Specialists</a:t>
            </a:r>
            <a:br>
              <a:rPr lang="en-US" sz="2000" b="0" dirty="0">
                <a:solidFill>
                  <a:schemeClr val="tx2"/>
                </a:solidFill>
              </a:rPr>
            </a:br>
            <a:br>
              <a:rPr lang="en-US" sz="2000" b="0" dirty="0">
                <a:solidFill>
                  <a:schemeClr val="tx2"/>
                </a:solidFill>
              </a:rPr>
            </a:br>
            <a:r>
              <a:rPr lang="en-US" sz="2000" b="0" dirty="0">
                <a:solidFill>
                  <a:schemeClr val="tx2"/>
                </a:solidFill>
              </a:rPr>
              <a:t>Data Scientists &amp; Analyst</a:t>
            </a:r>
            <a:br>
              <a:rPr lang="en-US" sz="2000" b="0" dirty="0">
                <a:solidFill>
                  <a:schemeClr val="tx2"/>
                </a:solidFill>
              </a:rPr>
            </a:br>
            <a:br>
              <a:rPr lang="en-US" sz="2000" b="0" dirty="0">
                <a:solidFill>
                  <a:schemeClr val="tx2"/>
                </a:solidFill>
              </a:rPr>
            </a:br>
            <a:r>
              <a:rPr lang="en-US" sz="2000" b="0" dirty="0">
                <a:solidFill>
                  <a:schemeClr val="tx2"/>
                </a:solidFill>
              </a:rPr>
              <a:t>Cybersecurity Experts</a:t>
            </a:r>
            <a:br>
              <a:rPr lang="en-US" sz="2000" b="0" dirty="0">
                <a:solidFill>
                  <a:schemeClr val="tx2"/>
                </a:solidFill>
              </a:rPr>
            </a:br>
            <a:br>
              <a:rPr lang="en-US" sz="2000" b="0" dirty="0">
                <a:solidFill>
                  <a:schemeClr val="tx2"/>
                </a:solidFill>
              </a:rPr>
            </a:br>
            <a:r>
              <a:rPr lang="en-US" sz="2000" b="0" dirty="0">
                <a:solidFill>
                  <a:schemeClr val="tx2"/>
                </a:solidFill>
              </a:rPr>
              <a:t>Healthcare Professionals</a:t>
            </a:r>
            <a:br>
              <a:rPr lang="en-US" sz="2000" b="0" dirty="0">
                <a:solidFill>
                  <a:schemeClr val="tx2"/>
                </a:solidFill>
              </a:rPr>
            </a:br>
            <a:br>
              <a:rPr lang="en-US" sz="2000" b="0" dirty="0">
                <a:solidFill>
                  <a:schemeClr val="tx2"/>
                </a:solidFill>
              </a:rPr>
            </a:br>
            <a:r>
              <a:rPr lang="en-US" sz="2000" b="0" dirty="0">
                <a:solidFill>
                  <a:schemeClr val="tx2"/>
                </a:solidFill>
              </a:rPr>
              <a:t>Renewable Energy Technicians</a:t>
            </a:r>
            <a:br>
              <a:rPr lang="en-US" sz="2000" b="0" dirty="0">
                <a:solidFill>
                  <a:schemeClr val="tx2"/>
                </a:solidFill>
              </a:rPr>
            </a:br>
            <a:br>
              <a:rPr lang="en-US" sz="2000" b="0" dirty="0">
                <a:solidFill>
                  <a:schemeClr val="tx2"/>
                </a:solidFill>
              </a:rPr>
            </a:br>
            <a:r>
              <a:rPr lang="en-US" sz="2000" b="0" dirty="0">
                <a:solidFill>
                  <a:schemeClr val="tx2"/>
                </a:solidFill>
              </a:rPr>
              <a:t>Creative Roles (Designers, Writers, Content Creators)</a:t>
            </a:r>
            <a:endParaRPr lang="en-US" sz="2000" b="0" dirty="0">
              <a:solidFill>
                <a:schemeClr val="tx2"/>
              </a:solidFill>
            </a:endParaRPr>
          </a:p>
        </p:txBody>
      </p:sp>
      <p:sp>
        <p:nvSpPr>
          <p:cNvPr id="4113" name="Rectangle 4112"/>
          <p:cNvSpPr>
            <a:spLocks noGrp="1" noRot="1" noChangeAspect="1" noMove="1" noResize="1" noEditPoints="1" noAdjustHandles="1" noChangeArrowheads="1" noChangeShapeType="1" noTextEdit="1"/>
          </p:cNvSpPr>
          <p:nvPr/>
        </p:nvSpPr>
        <p:spPr>
          <a:xfrm>
            <a:off x="517871" y="508090"/>
            <a:ext cx="346642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0" name="Freeform: Shape 4109"/>
          <p:cNvSpPr>
            <a:spLocks noGrp="1" noRot="1" noChangeAspect="1" noMove="1" noResize="1" noEditPoints="1" noAdjustHandles="1" noChangeArrowheads="1" noChangeShapeType="1" noTextEdit="1"/>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5" name="Rectangle 4104"/>
          <p:cNvSpPr>
            <a:spLocks noGrp="1" noRot="1" noChangeAspect="1" noMove="1" noResize="1" noEditPoints="1" noAdjustHandles="1" noChangeArrowheads="1" noChangeShapeType="1" noTextEdit="1"/>
          </p:cNvSpPr>
          <p:nvPr/>
        </p:nvSpPr>
        <p:spPr>
          <a:xfrm>
            <a:off x="517868" y="508090"/>
            <a:ext cx="346557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Output image"/>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807086" y="1285970"/>
            <a:ext cx="7293604" cy="3724941"/>
          </a:xfrm>
          <a:prstGeom prst="rect">
            <a:avLst/>
          </a:prstGeom>
          <a:noFill/>
          <a:extLst>
            <a:ext uri="{909E8E84-426E-40DD-AFC4-6F175D3DCCD1}">
              <a14:hiddenFill xmlns:a14="http://schemas.microsoft.com/office/drawing/2010/main">
                <a:solidFill>
                  <a:srgbClr val="FFFFFF"/>
                </a:solidFill>
              </a14:hiddenFill>
            </a:ext>
          </a:extLst>
        </p:spPr>
      </p:pic>
      <p:sp>
        <p:nvSpPr>
          <p:cNvPr id="4114" name="Rectangle 4113"/>
          <p:cNvSpPr>
            <a:spLocks noGrp="1" noRot="1" noChangeAspect="1" noMove="1" noResize="1" noEditPoints="1" noAdjustHandles="1" noChangeArrowheads="1" noChangeShapeType="1" noTextEdit="1"/>
          </p:cNvSpPr>
          <p:nvPr/>
        </p:nvSpPr>
        <p:spPr>
          <a:xfrm>
            <a:off x="521208" y="6299535"/>
            <a:ext cx="3465681"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107" name="Rectangle 4106"/>
          <p:cNvSpPr>
            <a:spLocks noGrp="1" noRot="1" noChangeAspect="1" noMove="1" noResize="1" noEditPoints="1" noAdjustHandles="1" noChangeArrowheads="1" noChangeShapeType="1" noTextEdit="1"/>
          </p:cNvSpPr>
          <p:nvPr/>
        </p:nvSpPr>
        <p:spPr>
          <a:xfrm>
            <a:off x="4371704" y="6300216"/>
            <a:ext cx="729360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17870" y="840749"/>
            <a:ext cx="6468146" cy="5339596"/>
          </a:xfrm>
        </p:spPr>
        <p:txBody>
          <a:bodyPr anchor="t">
            <a:normAutofit fontScale="90000"/>
          </a:bodyPr>
          <a:lstStyle/>
          <a:p>
            <a:pPr>
              <a:lnSpc>
                <a:spcPct val="90000"/>
              </a:lnSpc>
            </a:pPr>
            <a:r>
              <a:rPr lang="en-US" sz="3600" dirty="0"/>
              <a:t>Essential Future Skills:</a:t>
            </a:r>
            <a:br>
              <a:rPr lang="en-US" sz="1800" dirty="0"/>
            </a:br>
            <a:r>
              <a:rPr lang="en-US" sz="1800" b="0" dirty="0"/>
              <a:t>To remain employable in the future, both technical and soft skills will be critical.</a:t>
            </a:r>
            <a:br>
              <a:rPr lang="en-US" sz="1800" b="0" dirty="0"/>
            </a:br>
            <a:br>
              <a:rPr lang="en-US" sz="1800" b="0" dirty="0"/>
            </a:br>
            <a:r>
              <a:rPr lang="en-US" sz="1800" b="1" dirty="0"/>
              <a:t>Technical Skills:</a:t>
            </a:r>
            <a:br>
              <a:rPr lang="en-US" sz="1800" b="1" dirty="0"/>
            </a:br>
            <a:br>
              <a:rPr lang="en-US" sz="1800" dirty="0"/>
            </a:br>
            <a:r>
              <a:rPr lang="en-US" sz="1800" b="0" dirty="0"/>
              <a:t>AI &amp; Data Literacy</a:t>
            </a:r>
            <a:br>
              <a:rPr lang="en-US" sz="1800" b="0" dirty="0"/>
            </a:br>
            <a:br>
              <a:rPr lang="en-US" sz="1800" b="0" dirty="0"/>
            </a:br>
            <a:r>
              <a:rPr lang="en-US" sz="1800" b="0" dirty="0"/>
              <a:t>Cloud Computing &amp; Cybersecurity</a:t>
            </a:r>
            <a:br>
              <a:rPr lang="en-US" sz="1800" b="0" dirty="0"/>
            </a:br>
            <a:br>
              <a:rPr lang="en-US" sz="1800" b="0" dirty="0"/>
            </a:br>
            <a:r>
              <a:rPr lang="en-US" sz="1800" b="0" dirty="0"/>
              <a:t>Robotics &amp; Automation</a:t>
            </a:r>
            <a:br>
              <a:rPr lang="en-US" sz="1800" b="0" dirty="0"/>
            </a:br>
            <a:br>
              <a:rPr lang="en-US" sz="1800" b="0" dirty="0"/>
            </a:br>
            <a:r>
              <a:rPr lang="en-US" sz="1800" b="1" dirty="0"/>
              <a:t>Soft Skills:</a:t>
            </a:r>
            <a:br>
              <a:rPr lang="en-US" sz="1800" b="1" dirty="0"/>
            </a:br>
            <a:br>
              <a:rPr lang="en-US" sz="1800" dirty="0"/>
            </a:br>
            <a:r>
              <a:rPr lang="en-US" sz="1800" b="0" dirty="0"/>
              <a:t>Critical Thinking &amp; Problem-Solving</a:t>
            </a:r>
            <a:br>
              <a:rPr lang="en-US" sz="1800" b="0" dirty="0"/>
            </a:br>
            <a:br>
              <a:rPr lang="en-US" sz="1800" b="0" dirty="0"/>
            </a:br>
            <a:r>
              <a:rPr lang="en-US" sz="1800" b="0" dirty="0"/>
              <a:t>Emotional Intelligence &amp; Creativity</a:t>
            </a:r>
            <a:br>
              <a:rPr lang="en-US" sz="1800" b="0" dirty="0"/>
            </a:br>
            <a:br>
              <a:rPr lang="en-US" sz="1800" b="0" dirty="0"/>
            </a:br>
            <a:r>
              <a:rPr lang="en-US" sz="1800" b="0" dirty="0"/>
              <a:t>Adaptability &amp; Lifelong Learning</a:t>
            </a:r>
            <a:br>
              <a:rPr lang="en-US" sz="1800" dirty="0"/>
            </a:br>
            <a:br>
              <a:rPr lang="en-US" sz="1800" dirty="0"/>
            </a:br>
            <a:endParaRPr lang="en-US" sz="1800" b="0" dirty="0"/>
          </a:p>
        </p:txBody>
      </p:sp>
      <p:sp>
        <p:nvSpPr>
          <p:cNvPr id="12" name="Rectangle 11"/>
          <p:cNvSpPr>
            <a:spLocks noGrp="1" noRot="1" noChangeAspect="1" noMove="1" noResize="1" noEditPoints="1" noAdjustHandles="1" noChangeArrowheads="1" noChangeShapeType="1" noTextEdit="1"/>
          </p:cNvSpPr>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yramid of blue squares with white text and icons&#10;&#10;AI-generated content may be incorrec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84767" y="1240080"/>
            <a:ext cx="4789363" cy="4789363"/>
          </a:xfrm>
          <a:prstGeom prst="rect">
            <a:avLst/>
          </a:prstGeom>
        </p:spPr>
      </p:pic>
      <p:sp>
        <p:nvSpPr>
          <p:cNvPr id="14" name="Rectangle 13"/>
          <p:cNvSpPr>
            <a:spLocks noGrp="1" noRot="1" noChangeAspect="1" noMove="1" noResize="1" noEditPoints="1" noAdjustHandles="1" noChangeArrowheads="1" noChangeShapeType="1" noTextEdit="1"/>
          </p:cNvSpPr>
          <p:nvPr/>
        </p:nvSpPr>
        <p:spPr>
          <a:xfrm>
            <a:off x="7161513" y="6300216"/>
            <a:ext cx="452183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870" y="768096"/>
            <a:ext cx="5578130" cy="5181600"/>
          </a:xfrm>
        </p:spPr>
        <p:txBody>
          <a:bodyPr>
            <a:normAutofit/>
          </a:bodyPr>
          <a:lstStyle/>
          <a:p>
            <a:r>
              <a:rPr lang="en-US" sz="2800" dirty="0"/>
              <a:t>AI &amp; Job Creation – The Positive Side:</a:t>
            </a:r>
            <a:br>
              <a:rPr lang="en-US" sz="2800" dirty="0"/>
            </a:br>
            <a:br>
              <a:rPr lang="en-US" sz="2800" dirty="0"/>
            </a:br>
            <a:r>
              <a:rPr lang="en-US" sz="2000" b="0" dirty="0"/>
              <a:t>• AI-driven jobs: AI specialists, automation engineers, AI trainers</a:t>
            </a:r>
            <a:br>
              <a:rPr lang="en-US" sz="2000" b="0" dirty="0"/>
            </a:br>
            <a:br>
              <a:rPr lang="en-US" sz="2000" b="0" dirty="0"/>
            </a:br>
            <a:r>
              <a:rPr lang="en-US" sz="2000" b="0" dirty="0"/>
              <a:t>• Growth in AI-related industries (robotics, cybersecurity, cloud computing)</a:t>
            </a:r>
            <a:br>
              <a:rPr lang="en-US" sz="2000" b="0" dirty="0"/>
            </a:br>
            <a:br>
              <a:rPr lang="en-US" sz="2000" b="0" dirty="0"/>
            </a:br>
            <a:r>
              <a:rPr lang="en-US" sz="2000" b="0" dirty="0"/>
              <a:t>• How AI is helping create new business models</a:t>
            </a:r>
            <a:br>
              <a:rPr lang="en-US" sz="2000" b="0" dirty="0"/>
            </a:br>
            <a:br>
              <a:rPr lang="en-US" sz="2000" b="0" dirty="0"/>
            </a:br>
            <a:r>
              <a:rPr lang="en-US" sz="2000" b="0" dirty="0"/>
              <a:t>• Collaboration between AI and human intelligence</a:t>
            </a:r>
            <a:br>
              <a:rPr lang="en-US" sz="1400" dirty="0"/>
            </a:br>
            <a:endParaRPr lang="en-US" sz="2800" dirty="0"/>
          </a:p>
        </p:txBody>
      </p:sp>
      <p:pic>
        <p:nvPicPr>
          <p:cNvPr id="5" name="Picture 4" descr="A city with people and robots&#10;&#10;AI-generated content may be incorrec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86272" y="1703832"/>
            <a:ext cx="6038088" cy="34503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4308</Words>
  <Application>WPS Presentation</Application>
  <PresentationFormat>Widescreen</PresentationFormat>
  <Paragraphs>55</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SimSun</vt:lpstr>
      <vt:lpstr>Wingdings</vt:lpstr>
      <vt:lpstr>Bierstadt</vt:lpstr>
      <vt:lpstr>Segoe Print</vt:lpstr>
      <vt:lpstr>Microsoft YaHei</vt:lpstr>
      <vt:lpstr>Arial Unicode MS</vt:lpstr>
      <vt:lpstr>Calibri</vt:lpstr>
      <vt:lpstr>Bierstadt</vt:lpstr>
      <vt:lpstr>GestaltVTI</vt:lpstr>
      <vt:lpstr>Future of Work: At-Risk Jobs &amp; Essential Skills</vt:lpstr>
      <vt:lpstr>Introduction:  Technology is evolving at a rapid pace, and it is reshaping the job market. Some jobs are being replaced by automation and AI, while new opportunities are emerging. This presentation explores which jobs are at risk and the skills that will be crucial for the future workforce.  Key Questions:  Which jobs are at risk due to automation?  What skills will be in high demand in the future? </vt:lpstr>
      <vt:lpstr>Future of Work: Expert Opinions &amp; Trends:                  </vt:lpstr>
      <vt:lpstr>  World Economic Forum (WEF) Report: By 2025, automation will create 97 million new jobs but displace 85 million.   McKinsey Global Institute: AI will automate 30% of tasks in most industries by 2030.   PwC Report: AI will contribute $15.7 trillion to the global economy by 2030.  </vt:lpstr>
      <vt:lpstr>Jobs at Risk (Automation &amp; AI Impact):  Manufacturing &amp; Assembly  Retail &amp; Cashiers    Data Entry &amp; Clerical Work   Telemarketing &amp; Customer Service   Transportation (Drivers, Delivery Workers)</vt:lpstr>
      <vt:lpstr>Industry-Wise Impact of AI &amp; Automation  Key Industries Affected:  📉 Declining Sectors:  Manufacturing      Retail  Transport      Administration   📈 Growing Sectors:  Tech &amp; AI      Healthcare  Green Energy      Cybersecurity </vt:lpstr>
      <vt:lpstr>Emerging &amp; Resilient Jobs:  High-Growth Job Sectors:  AI &amp; Machine Learning Specialists  Data Scientists &amp; Analyst  Cybersecurity Experts  Healthcare Professionals  Renewable Energy Technicians  Creative Roles (Designers, Writers, Content Creators)</vt:lpstr>
      <vt:lpstr>Essential Future Skills: To remain employable in the future, both technical and soft skills will be critical.  Technical Skills:  AI &amp; Data Literacy  Cloud Computing &amp; Cybersecurity  Robotics &amp; Automation  Soft Skills:  Critical Thinking &amp; Problem-Solving  Emotional Intelligence &amp; Creativity  Adaptability &amp; Lifelong Learning  </vt:lpstr>
      <vt:lpstr>AI &amp; Job Creation – The Positive Side:  • AI-driven jobs: AI specialists, automation engineers, AI trainers  • Growth in AI-related industries (robotics, cybersecurity, cloud computing)  • How AI is helping create new business models  • Collaboration between AI and human intelligence </vt:lpstr>
      <vt:lpstr>The Role of AI &amp; Human Collaboration: AI Will Not Replace But Enhance Human Work!  AI excels at:  Automating repetitive tasks  Processing large datasets  Improving efficiency  Humans excel at:  Creativity &amp; innovation  Emotional intelligence  Ethical decision-making  Future of Work = AI + Human Collaboration   </vt:lpstr>
      <vt:lpstr>The Future Workplace – What Will It Look Like?  Office Work: Hybrid work models (remote + in-person)  Automation  Gig Economy Growth  Augmented Reality (AR) &amp; Virtual Reality (VR)    </vt:lpstr>
      <vt:lpstr>Case Studies &amp; Real-World Examples:  • Tesla: AI-driven manufacturing and self-driving technology  • Amazon: Warehouse automation and smart logistics  • Google: AI in search, healthcare, and workplace productivity  • Success stories of professionals who adapted to AI-driven changes </vt:lpstr>
      <vt:lpstr>Impact of AI on Freelancing &amp; the Gig Economy:  • AI-powered platforms for freelancers  • How automation affects independent workers  • Future skills required for successful freelancing  • New gig opportunities in AI-powered fields </vt:lpstr>
      <vt:lpstr>Ethical &amp; Social Implications of AI in Work:  • Job displacement &amp; economic inequality  • AI bias and ethical concerns  • Workplace surveillance and privacy issues  • Government regulations and AI policies </vt:lpstr>
      <vt:lpstr>Reskilling &amp; Upskilling Resources:  • Top online platforms: Coursera, Udemy, edX, LinkedIn Learning  • Government &amp; corporate training programs  • AI-focused certifications &amp; bootcamps  • Importance of continuous learning &amp; adaptability </vt:lpstr>
      <vt:lpstr>Conclusion &amp; Call to Action: Key Takeaways:  Some jobs will decline, but new opportunities will arise.  AI will complement human skills, not completely replace them.  Lifelong learning and adaptability are crucial for career success.  Invest in upskilling and embrace new technologies.  Question for the Audience:  “What steps will you take today to secure your future career?”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rad 811</dc:creator>
  <cp:lastModifiedBy>GR8 Lion</cp:lastModifiedBy>
  <cp:revision>4</cp:revision>
  <dcterms:created xsi:type="dcterms:W3CDTF">2025-03-01T20:26:00Z</dcterms:created>
  <dcterms:modified xsi:type="dcterms:W3CDTF">2025-03-06T03:05:26Z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736EE271C46E49B4915D5C48C79EFFCB_12</vt:lpwstr>
  </property>
  <property fmtid="{D5CDD505-2E9C-101B-9397-08002B2CF9AE}" pid="3" name="KSOProductBuildVer">
    <vt:lpwstr>1033-12.2.0.19805</vt:lpwstr>
  </property>
</Properties>
</file>